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8" r:id="rId5"/>
    <p:sldId id="272" r:id="rId6"/>
    <p:sldId id="268" r:id="rId7"/>
    <p:sldId id="257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305" r:id="rId23"/>
    <p:sldId id="311" r:id="rId24"/>
    <p:sldId id="314" r:id="rId25"/>
    <p:sldId id="307" r:id="rId26"/>
    <p:sldId id="308" r:id="rId27"/>
    <p:sldId id="309" r:id="rId28"/>
    <p:sldId id="315" r:id="rId29"/>
    <p:sldId id="310" r:id="rId30"/>
    <p:sldId id="270" r:id="rId31"/>
    <p:sldId id="260" r:id="rId32"/>
    <p:sldId id="261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0E2846-32DD-4551-9DB8-60510810E396}" v="36" dt="2023-03-09T13:46:23.7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54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9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6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51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3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02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78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745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74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19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49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45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ass, sky, outdoor, green&#10;&#10;Description automatically generated">
            <a:extLst>
              <a:ext uri="{FF2B5EF4-FFF2-40B4-BE49-F238E27FC236}">
                <a16:creationId xmlns:a16="http://schemas.microsoft.com/office/drawing/2014/main" id="{57527483-7B04-52E2-AEE2-6222EAF245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Robot Farm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cs typeface="Calibri"/>
              </a:rPr>
              <a:t>5 </a:t>
            </a:r>
            <a:r>
              <a:rPr lang="el-GR" sz="2000" dirty="0">
                <a:cs typeface="Calibri"/>
              </a:rPr>
              <a:t>Μηχανισμός κίνησης</a:t>
            </a:r>
            <a:endParaRPr lang="en-US" sz="2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31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 dirty="0">
                <a:cs typeface="Calibri Light"/>
              </a:rPr>
              <a:t>Βήμα 6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Συνδέουμε το ΕΝ1 στο </a:t>
            </a:r>
            <a:r>
              <a:rPr lang="en-US" sz="2000" dirty="0">
                <a:cs typeface="Calibri"/>
              </a:rPr>
              <a:t>Pin 4</a:t>
            </a: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EF2C1EB5-A615-E140-73B8-CEDD96BC0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840" y="845741"/>
            <a:ext cx="4477375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76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 dirty="0">
                <a:cs typeface="Calibri Light"/>
              </a:rPr>
              <a:t>Βήμα 7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Συνδέουμε το ΕΝ</a:t>
            </a:r>
            <a:r>
              <a:rPr lang="en-US" sz="2000" dirty="0">
                <a:cs typeface="Calibri"/>
              </a:rPr>
              <a:t>2</a:t>
            </a:r>
            <a:r>
              <a:rPr lang="el-GR" sz="2000" dirty="0">
                <a:cs typeface="Calibri"/>
              </a:rPr>
              <a:t> στο </a:t>
            </a:r>
            <a:r>
              <a:rPr lang="en-US" sz="2000" dirty="0">
                <a:cs typeface="Calibri"/>
              </a:rPr>
              <a:t>Pin 5</a:t>
            </a: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93A7A73B-1A78-D33F-F766-15E0BC3D4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670" y="969584"/>
            <a:ext cx="4639322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83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 dirty="0">
                <a:cs typeface="Calibri Light"/>
              </a:rPr>
              <a:t>Βήμα 8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Συνδέουμε το ΕΝ3 στο </a:t>
            </a:r>
            <a:r>
              <a:rPr lang="en-US" sz="2000" dirty="0">
                <a:cs typeface="Calibri"/>
              </a:rPr>
              <a:t>Pin </a:t>
            </a:r>
            <a:r>
              <a:rPr lang="el-GR" sz="2000" dirty="0">
                <a:cs typeface="Calibri"/>
              </a:rPr>
              <a:t>7</a:t>
            </a:r>
            <a:endParaRPr lang="en-US" sz="2000" dirty="0">
              <a:cs typeface="Calibri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D07C5E75-94F9-BB08-50EB-B5A0D0AD7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735" y="917189"/>
            <a:ext cx="4915586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77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 dirty="0">
                <a:cs typeface="Calibri Light"/>
              </a:rPr>
              <a:t>Βήμα 9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Συνδέουμε το ΕΝ4 στο </a:t>
            </a:r>
            <a:r>
              <a:rPr lang="en-US" sz="2000" dirty="0">
                <a:cs typeface="Calibri"/>
              </a:rPr>
              <a:t>Pin </a:t>
            </a:r>
            <a:r>
              <a:rPr lang="el-GR" sz="2000" dirty="0">
                <a:cs typeface="Calibri"/>
              </a:rPr>
              <a:t>8</a:t>
            </a:r>
            <a:endParaRPr lang="en-US" sz="2000" dirty="0">
              <a:cs typeface="Calibri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E7E7C486-7ACF-34CF-0F22-CBB11B3D2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787" y="955294"/>
            <a:ext cx="4877481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13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 dirty="0">
                <a:cs typeface="Calibri Light"/>
              </a:rPr>
              <a:t>Βήμα 10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Συνδέουμε το ΕΝ1 στο </a:t>
            </a:r>
            <a:r>
              <a:rPr lang="en-US" sz="2000" dirty="0">
                <a:cs typeface="Calibri"/>
              </a:rPr>
              <a:t>Pin 4</a:t>
            </a: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965E5620-DA84-263A-8850-E1FCBC1D4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728" y="883847"/>
            <a:ext cx="4591691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 dirty="0">
                <a:cs typeface="Calibri Light"/>
              </a:rPr>
              <a:t>Βήμα 11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Συνδέουμε το </a:t>
            </a:r>
            <a:r>
              <a:rPr lang="en-US" sz="2000" dirty="0">
                <a:cs typeface="Calibri"/>
              </a:rPr>
              <a:t>VCC </a:t>
            </a:r>
            <a:r>
              <a:rPr lang="el-GR" sz="2000" dirty="0">
                <a:cs typeface="Calibri"/>
              </a:rPr>
              <a:t>του </a:t>
            </a:r>
            <a:r>
              <a:rPr lang="en-US" sz="2000" dirty="0">
                <a:cs typeface="Calibri"/>
              </a:rPr>
              <a:t>Bluetooth </a:t>
            </a:r>
            <a:r>
              <a:rPr lang="el-GR" sz="2000" dirty="0">
                <a:cs typeface="Calibri"/>
              </a:rPr>
              <a:t>με τα 3.3</a:t>
            </a:r>
            <a:r>
              <a:rPr lang="en-US" sz="2000" dirty="0">
                <a:cs typeface="Calibri"/>
              </a:rPr>
              <a:t>v </a:t>
            </a:r>
            <a:r>
              <a:rPr lang="el-GR" sz="2000" dirty="0">
                <a:cs typeface="Calibri"/>
              </a:rPr>
              <a:t>του </a:t>
            </a:r>
            <a:r>
              <a:rPr lang="en-US" sz="2000" dirty="0">
                <a:cs typeface="Calibri"/>
              </a:rPr>
              <a:t>Arduino</a:t>
            </a: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CAF07239-BC7A-38F5-979F-C7CB517FA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393" y="779057"/>
            <a:ext cx="4982270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98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 dirty="0">
                <a:cs typeface="Calibri Light"/>
              </a:rPr>
              <a:t>Βήμα 12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Συνδέουμε το </a:t>
            </a:r>
            <a:r>
              <a:rPr lang="en-US" sz="2000" dirty="0" err="1">
                <a:cs typeface="Calibri"/>
              </a:rPr>
              <a:t>gnd</a:t>
            </a:r>
            <a:r>
              <a:rPr lang="en-US" sz="2000" dirty="0">
                <a:cs typeface="Calibri"/>
              </a:rPr>
              <a:t> </a:t>
            </a:r>
            <a:r>
              <a:rPr lang="el-GR" sz="2000" dirty="0">
                <a:cs typeface="Calibri"/>
              </a:rPr>
              <a:t>του </a:t>
            </a:r>
            <a:r>
              <a:rPr lang="en-US" sz="2000" dirty="0">
                <a:cs typeface="Calibri"/>
              </a:rPr>
              <a:t>Bluetooth </a:t>
            </a:r>
            <a:r>
              <a:rPr lang="el-GR" sz="2000" dirty="0">
                <a:cs typeface="Calibri"/>
              </a:rPr>
              <a:t>με το </a:t>
            </a:r>
            <a:r>
              <a:rPr lang="en-US" sz="2000" dirty="0" err="1">
                <a:cs typeface="Calibri"/>
              </a:rPr>
              <a:t>gnd</a:t>
            </a:r>
            <a:r>
              <a:rPr lang="en-US" sz="2000" dirty="0">
                <a:cs typeface="Calibri"/>
              </a:rPr>
              <a:t> </a:t>
            </a:r>
            <a:r>
              <a:rPr lang="el-GR" sz="2000" dirty="0">
                <a:cs typeface="Calibri"/>
              </a:rPr>
              <a:t>του </a:t>
            </a:r>
            <a:r>
              <a:rPr lang="en-US" sz="2000" dirty="0">
                <a:cs typeface="Calibri"/>
              </a:rPr>
              <a:t>Arduino</a:t>
            </a: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1EFABAB1-AF29-560B-1BEE-18D615C46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814" y="765163"/>
            <a:ext cx="5039428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93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 dirty="0">
                <a:cs typeface="Calibri Light"/>
              </a:rPr>
              <a:t>Βήμα 13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Συνδέουμε το </a:t>
            </a:r>
            <a:r>
              <a:rPr lang="en-US" sz="2000" dirty="0">
                <a:cs typeface="Calibri"/>
              </a:rPr>
              <a:t>TX </a:t>
            </a:r>
            <a:r>
              <a:rPr lang="el-GR" sz="2000" dirty="0">
                <a:cs typeface="Calibri"/>
              </a:rPr>
              <a:t>του </a:t>
            </a:r>
            <a:r>
              <a:rPr lang="en-US" sz="2000" dirty="0">
                <a:cs typeface="Calibri"/>
              </a:rPr>
              <a:t>Bluetooth </a:t>
            </a:r>
            <a:r>
              <a:rPr lang="el-GR" sz="2000" dirty="0">
                <a:cs typeface="Calibri"/>
              </a:rPr>
              <a:t>με το </a:t>
            </a:r>
            <a:r>
              <a:rPr lang="en-US" sz="2000" dirty="0">
                <a:cs typeface="Calibri"/>
              </a:rPr>
              <a:t>Pin 10 </a:t>
            </a:r>
            <a:r>
              <a:rPr lang="el-GR" sz="2000" dirty="0">
                <a:cs typeface="Calibri"/>
              </a:rPr>
              <a:t>του </a:t>
            </a:r>
            <a:r>
              <a:rPr lang="en-US" sz="2000" dirty="0">
                <a:cs typeface="Calibri"/>
              </a:rPr>
              <a:t>Arduino</a:t>
            </a: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8AD0AD12-7631-3DC2-9C45-0CE153FA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017" y="749758"/>
            <a:ext cx="5125165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76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 dirty="0">
                <a:cs typeface="Calibri Light"/>
              </a:rPr>
              <a:t>Βήμα 14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Συνδέουμε το </a:t>
            </a:r>
            <a:r>
              <a:rPr lang="en-US" sz="2000" dirty="0">
                <a:cs typeface="Calibri"/>
              </a:rPr>
              <a:t>RX </a:t>
            </a:r>
            <a:r>
              <a:rPr lang="el-GR" sz="2000" dirty="0">
                <a:cs typeface="Calibri"/>
              </a:rPr>
              <a:t>του </a:t>
            </a:r>
            <a:r>
              <a:rPr lang="en-US" sz="2000" dirty="0">
                <a:cs typeface="Calibri"/>
              </a:rPr>
              <a:t>Bluetooth </a:t>
            </a:r>
            <a:r>
              <a:rPr lang="el-GR" sz="2000" dirty="0">
                <a:cs typeface="Calibri"/>
              </a:rPr>
              <a:t>με το </a:t>
            </a:r>
            <a:r>
              <a:rPr lang="en-US" sz="2000" dirty="0">
                <a:cs typeface="Calibri"/>
              </a:rPr>
              <a:t>Pin 11 </a:t>
            </a:r>
            <a:r>
              <a:rPr lang="el-GR" sz="2000" dirty="0">
                <a:cs typeface="Calibri"/>
              </a:rPr>
              <a:t>του </a:t>
            </a:r>
            <a:r>
              <a:rPr lang="en-US" sz="2000" dirty="0">
                <a:cs typeface="Calibri"/>
              </a:rPr>
              <a:t>Arduino</a:t>
            </a: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F3386E2C-F2DE-EAF1-CF5F-345137D83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393" y="869557"/>
            <a:ext cx="4982270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92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753CC-84F1-204E-E5DA-74506B525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0407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sz="5200" dirty="0"/>
              <a:t>Προετοιμασία</a:t>
            </a:r>
            <a:endParaRPr lang="en-US" sz="5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EFD86F-0848-01EB-FA55-B4E6DB8A87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7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88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2B7AB-FBE8-EDCE-1B45-A596C6601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  <a:cs typeface="Calibri Light"/>
              </a:rPr>
              <a:t>Τι</a:t>
            </a:r>
            <a:r>
              <a:rPr lang="en-US" sz="4000" dirty="0">
                <a:solidFill>
                  <a:srgbClr val="FFFFFF"/>
                </a:solidFill>
                <a:cs typeface="Calibri Light"/>
              </a:rPr>
              <a:t> θα </a:t>
            </a:r>
            <a:r>
              <a:rPr lang="en-US" sz="4000" dirty="0" err="1">
                <a:solidFill>
                  <a:srgbClr val="FFFFFF"/>
                </a:solidFill>
                <a:cs typeface="Calibri Light"/>
              </a:rPr>
              <a:t>φτιάξουμε</a:t>
            </a:r>
            <a:r>
              <a:rPr lang="en-US" sz="4000" dirty="0">
                <a:solidFill>
                  <a:srgbClr val="FFFFFF"/>
                </a:solidFill>
                <a:cs typeface="Calibri Light"/>
              </a:rPr>
              <a:t>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32E0D-FC24-0C65-81A5-F3983AC8AA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To robot </a:t>
            </a:r>
            <a:r>
              <a:rPr lang="el-GR" sz="2000" dirty="0">
                <a:cs typeface="Calibri"/>
              </a:rPr>
              <a:t>θα προχωράει κάθε 20εκ μετά θα σταματάει για να πάρει την μέτρηση από το φυτό</a:t>
            </a:r>
          </a:p>
          <a:p>
            <a:r>
              <a:rPr lang="el-GR" sz="2000" dirty="0">
                <a:cs typeface="Calibri"/>
              </a:rPr>
              <a:t>Θα πρέπει να </a:t>
            </a:r>
            <a:r>
              <a:rPr lang="el-GR" sz="2000" dirty="0" err="1">
                <a:cs typeface="Calibri"/>
              </a:rPr>
              <a:t>σκανάρει</a:t>
            </a:r>
            <a:r>
              <a:rPr lang="el-GR" sz="2000" dirty="0">
                <a:cs typeface="Calibri"/>
              </a:rPr>
              <a:t> όλα τα φυτά του χωραφιού και θα επιστρέφει </a:t>
            </a:r>
            <a:r>
              <a:rPr lang="el-GR" sz="2000">
                <a:cs typeface="Calibri"/>
              </a:rPr>
              <a:t>στην βάση του</a:t>
            </a:r>
            <a:endParaRPr lang="el-GR" sz="1600" dirty="0">
              <a:cs typeface="Calibri"/>
            </a:endParaRPr>
          </a:p>
          <a:p>
            <a:pPr lvl="1"/>
            <a:endParaRPr lang="el-GR" sz="1600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266F3A9D-7550-631F-68D0-807492E8C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46" y="4817890"/>
            <a:ext cx="3407794" cy="1916884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FAB25EE5-8869-75D5-E0DA-22D6B467F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325" y="5276675"/>
            <a:ext cx="1270559" cy="1329655"/>
          </a:xfrm>
          <a:prstGeom prst="rect">
            <a:avLst/>
          </a:prstGeom>
        </p:spPr>
      </p:pic>
      <p:sp>
        <p:nvSpPr>
          <p:cNvPr id="13" name="Βέλος: Καμπύλο προς τα κάτω 12">
            <a:extLst>
              <a:ext uri="{FF2B5EF4-FFF2-40B4-BE49-F238E27FC236}">
                <a16:creationId xmlns:a16="http://schemas.microsoft.com/office/drawing/2014/main" id="{4FD95C4D-E351-7305-EFAE-B861A0D40735}"/>
              </a:ext>
            </a:extLst>
          </p:cNvPr>
          <p:cNvSpPr/>
          <p:nvPr/>
        </p:nvSpPr>
        <p:spPr>
          <a:xfrm>
            <a:off x="6068454" y="4965226"/>
            <a:ext cx="2541865" cy="31144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l-G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903D7EE3-8FB6-39E0-FEF6-D533A1093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359" y="4639888"/>
            <a:ext cx="376622" cy="251670"/>
          </a:xfrm>
          <a:prstGeom prst="rect">
            <a:avLst/>
          </a:prstGeom>
        </p:spPr>
      </p:pic>
      <p:pic>
        <p:nvPicPr>
          <p:cNvPr id="8" name="Θέση περιεχομένου 7">
            <a:extLst>
              <a:ext uri="{FF2B5EF4-FFF2-40B4-BE49-F238E27FC236}">
                <a16:creationId xmlns:a16="http://schemas.microsoft.com/office/drawing/2014/main" id="{461EB6FB-98C2-3A16-28AB-4E20FECACE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35" b="93347" l="9753" r="89973">
                        <a14:foregroundMark x1="54533" y1="73790" x2="23901" y2="76008"/>
                        <a14:foregroundMark x1="65659" y1="38105" x2="65110" y2="9073"/>
                        <a14:foregroundMark x1="57830" y1="26613" x2="55632" y2="9879"/>
                        <a14:foregroundMark x1="55632" y1="9879" x2="57692" y2="9476"/>
                        <a14:foregroundMark x1="64011" y1="6250" x2="59066" y2="4637"/>
                        <a14:foregroundMark x1="45467" y1="63508" x2="52198" y2="72984"/>
                        <a14:foregroundMark x1="52198" y1="72984" x2="52335" y2="73589"/>
                        <a14:foregroundMark x1="67170" y1="68952" x2="72940" y2="80242"/>
                        <a14:foregroundMark x1="76374" y1="62903" x2="79670" y2="75000"/>
                        <a14:foregroundMark x1="53159" y1="81048" x2="44918" y2="933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154" y="2158496"/>
            <a:ext cx="2504171" cy="1706138"/>
          </a:xfrm>
        </p:spPr>
      </p:pic>
    </p:spTree>
    <p:extLst>
      <p:ext uri="{BB962C8B-B14F-4D97-AF65-F5344CB8AC3E}">
        <p14:creationId xmlns:p14="http://schemas.microsoft.com/office/powerpoint/2010/main" val="826200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C7F0-9AD8-40CA-5979-F2D87646D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1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>
              <a:cs typeface="Calibri Ligh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881E97-5F2C-B1F5-B5EC-05A9229F7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Θα βάλουμε τις εντολές για τους κινητήρες</a:t>
            </a:r>
          </a:p>
          <a:p>
            <a:r>
              <a:rPr lang="el-GR" sz="2000" dirty="0">
                <a:cs typeface="Calibri"/>
              </a:rPr>
              <a:t>Πατάμε στο κουμπί </a:t>
            </a:r>
            <a:r>
              <a:rPr lang="en-US" sz="2000" dirty="0">
                <a:cs typeface="Calibri"/>
              </a:rPr>
              <a:t>extension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793C1D1-CB1D-E432-BB24-5D0CFC855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550" y="729938"/>
            <a:ext cx="5442154" cy="539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99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C7F0-9AD8-40CA-5979-F2D87646D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2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>
              <a:cs typeface="Calibri Ligh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881E97-5F2C-B1F5-B5EC-05A9229F7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Γράφουμε στην αναζήτηση </a:t>
            </a:r>
            <a:r>
              <a:rPr lang="en-US" sz="2000" dirty="0">
                <a:cs typeface="Calibri"/>
              </a:rPr>
              <a:t>l298n</a:t>
            </a:r>
            <a:r>
              <a:rPr lang="el-GR" sz="2000" dirty="0">
                <a:cs typeface="Calibri"/>
              </a:rPr>
              <a:t>, που είναι το </a:t>
            </a:r>
            <a:r>
              <a:rPr lang="el-GR" sz="2000" dirty="0" err="1">
                <a:cs typeface="Calibri"/>
              </a:rPr>
              <a:t>τσιπάκι</a:t>
            </a:r>
            <a:r>
              <a:rPr lang="el-GR" sz="2000" dirty="0">
                <a:cs typeface="Calibri"/>
              </a:rPr>
              <a:t> των κινητήρων</a:t>
            </a:r>
          </a:p>
          <a:p>
            <a:r>
              <a:rPr lang="el-GR" sz="2000" dirty="0">
                <a:cs typeface="Calibri"/>
              </a:rPr>
              <a:t>Πατάμε </a:t>
            </a:r>
            <a:r>
              <a:rPr lang="en-US" sz="2000" dirty="0">
                <a:cs typeface="Calibri"/>
              </a:rPr>
              <a:t>add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B64F1F6A-198A-28FA-54B6-5E8A3F87B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287" y="921952"/>
            <a:ext cx="5058481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05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C7F0-9AD8-40CA-5979-F2D87646D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3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>
              <a:cs typeface="Calibri Ligh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881E97-5F2C-B1F5-B5EC-05A9229F7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Ξαναπατάμε στο κουμπί </a:t>
            </a:r>
            <a:r>
              <a:rPr lang="en-US" sz="2000" dirty="0">
                <a:cs typeface="Calibri"/>
              </a:rPr>
              <a:t>extension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41DB0C00-FA80-5061-75F8-EA5E7DF4F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550" y="729938"/>
            <a:ext cx="5442154" cy="539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73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C7F0-9AD8-40CA-5979-F2D87646D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4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>
              <a:cs typeface="Calibri Ligh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881E97-5F2C-B1F5-B5EC-05A9229F7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Γράφουμε </a:t>
            </a:r>
            <a:r>
              <a:rPr lang="en-US" sz="2000" dirty="0">
                <a:cs typeface="Calibri"/>
              </a:rPr>
              <a:t>serial </a:t>
            </a:r>
            <a:r>
              <a:rPr lang="el-GR" sz="2000" dirty="0">
                <a:cs typeface="Calibri"/>
              </a:rPr>
              <a:t>στην αναζήτηση και πατάμε </a:t>
            </a:r>
            <a:r>
              <a:rPr lang="en-US" sz="2000" dirty="0">
                <a:cs typeface="Calibri"/>
              </a:rPr>
              <a:t>add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375E9B0B-80F5-CFEF-3717-EF521545D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56" y="941005"/>
            <a:ext cx="4972744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40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C7F0-9AD8-40CA-5979-F2D87646D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5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>
              <a:cs typeface="Calibri Ligh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881E97-5F2C-B1F5-B5EC-05A9229F7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Πηγαίνουμε στα </a:t>
            </a:r>
            <a:r>
              <a:rPr lang="en-US" sz="2000" dirty="0">
                <a:cs typeface="Calibri"/>
              </a:rPr>
              <a:t>sprites </a:t>
            </a:r>
            <a:r>
              <a:rPr lang="el-GR" sz="2000" dirty="0">
                <a:cs typeface="Calibri"/>
              </a:rPr>
              <a:t>και πατάμε </a:t>
            </a:r>
            <a:r>
              <a:rPr lang="en-US" sz="2000" dirty="0">
                <a:cs typeface="Calibri"/>
              </a:rPr>
              <a:t>extension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ADD5A8A8-3CA1-861D-46D7-D4E99C958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998" y="845741"/>
            <a:ext cx="5449060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43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C7F0-9AD8-40CA-5979-F2D87646D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5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>
              <a:cs typeface="Calibri Ligh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881E97-5F2C-B1F5-B5EC-05A9229F7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Βάζουμε πάλι το </a:t>
            </a:r>
            <a:r>
              <a:rPr lang="en-US" sz="2000" dirty="0">
                <a:cs typeface="Calibri"/>
              </a:rPr>
              <a:t>serial </a:t>
            </a:r>
            <a:r>
              <a:rPr lang="el-GR" sz="2000" dirty="0">
                <a:cs typeface="Calibri"/>
              </a:rPr>
              <a:t>και στα </a:t>
            </a:r>
            <a:r>
              <a:rPr lang="en-US" sz="2000" dirty="0">
                <a:cs typeface="Calibri"/>
              </a:rPr>
              <a:t>sprites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16E4285F-2795-7015-5318-7761A1645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56" y="941005"/>
            <a:ext cx="4972744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91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C7F0-9AD8-40CA-5979-F2D87646D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6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>
              <a:cs typeface="Calibri Ligh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881E97-5F2C-B1F5-B5EC-05A9229F7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Με αυτό τον τρόπο το </a:t>
            </a:r>
            <a:r>
              <a:rPr lang="en-US" sz="2000" dirty="0">
                <a:cs typeface="Calibri"/>
              </a:rPr>
              <a:t>Arduino </a:t>
            </a:r>
            <a:r>
              <a:rPr lang="el-GR" sz="2000" dirty="0">
                <a:cs typeface="Calibri"/>
              </a:rPr>
              <a:t>θα επικοινωνεί με τον υπολογιστή στέλνοντας μηνύματα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4B43A1D1-77F1-FA49-E1BC-009D0B2FC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247" y="808348"/>
            <a:ext cx="5372850" cy="2886478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32F3ED21-7F90-ABCF-9E8F-EAFE7C1EE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142" y="3561845"/>
            <a:ext cx="5449060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57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753CC-84F1-204E-E5DA-74506B525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034" y="2730314"/>
            <a:ext cx="526717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Προγρ</a:t>
            </a:r>
            <a:r>
              <a:rPr lang="en-US" sz="5400" dirty="0"/>
              <a:t>α</a:t>
            </a:r>
            <a:r>
              <a:rPr lang="en-US" sz="5400" dirty="0" err="1"/>
              <a:t>μμ</a:t>
            </a:r>
            <a:r>
              <a:rPr lang="en-US" sz="5400" dirty="0"/>
              <a:t>α</a:t>
            </a:r>
            <a:r>
              <a:rPr lang="en-US" sz="5400" dirty="0" err="1"/>
              <a:t>τισμός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677ECE0D-2AE9-DB14-9533-04EA690F7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690" b="-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156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C7F0-9AD8-40CA-5979-F2D87646D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1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>
              <a:cs typeface="Calibri Ligh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881E97-5F2C-B1F5-B5EC-05A9229F7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cs typeface="Calibri"/>
              </a:rPr>
              <a:t>Πάτάμε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το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κουμ</a:t>
            </a:r>
            <a:r>
              <a:rPr lang="en-US" sz="2000" dirty="0">
                <a:cs typeface="Calibri"/>
              </a:rPr>
              <a:t>πί connect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1D1B167-428F-AE62-7A00-EBBA6BD6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118" y="807593"/>
            <a:ext cx="4610819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62501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BE53-B687-E46E-178D-E87E61A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2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E2FC46E-4360-2BC0-34FC-DE02D5F1A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074" y="807593"/>
            <a:ext cx="3562906" cy="5239568"/>
          </a:xfrm>
          <a:prstGeom prst="rect">
            <a:avLst/>
          </a:prstGeom>
          <a:effectLst/>
        </p:spPr>
      </p:pic>
      <p:pic>
        <p:nvPicPr>
          <p:cNvPr id="10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4A76C9C-77C3-3B0D-239A-0A82E6F2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222" y="1353157"/>
            <a:ext cx="2165849" cy="89843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202C06-F318-A873-5A6A-13C1D43D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46" y="2698237"/>
            <a:ext cx="3424084" cy="3478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dirty="0" err="1">
                <a:cs typeface="Calibri"/>
              </a:rPr>
              <a:t>Συνδέεουμε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το</a:t>
            </a:r>
            <a:r>
              <a:rPr lang="en-US" dirty="0">
                <a:cs typeface="Calibri"/>
              </a:rPr>
              <a:t> κα</a:t>
            </a:r>
            <a:r>
              <a:rPr lang="en-US" dirty="0" err="1">
                <a:cs typeface="Calibri"/>
              </a:rPr>
              <a:t>λώδιο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Usb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με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τον</a:t>
            </a:r>
            <a:r>
              <a:rPr lang="en-US" dirty="0">
                <a:cs typeface="Calibri"/>
              </a:rPr>
              <a:t> υπ</a:t>
            </a:r>
            <a:r>
              <a:rPr lang="en-US" dirty="0" err="1">
                <a:cs typeface="Calibri"/>
              </a:rPr>
              <a:t>ολογιστή</a:t>
            </a:r>
            <a:r>
              <a:rPr lang="en-US" dirty="0">
                <a:cs typeface="Calibri"/>
              </a:rPr>
              <a:t> και πα</a:t>
            </a:r>
            <a:r>
              <a:rPr lang="en-US" dirty="0" err="1">
                <a:cs typeface="Calibri"/>
              </a:rPr>
              <a:t>τάμε</a:t>
            </a:r>
            <a:r>
              <a:rPr lang="en-US" dirty="0">
                <a:cs typeface="Calibri"/>
              </a:rPr>
              <a:t> connect</a:t>
            </a:r>
          </a:p>
          <a:p>
            <a:r>
              <a:rPr lang="el-GR" dirty="0">
                <a:cs typeface="Calibri"/>
              </a:rPr>
              <a:t>Θα εμφανιστεί το μήνυμα «</a:t>
            </a:r>
            <a:r>
              <a:rPr lang="en-US" dirty="0">
                <a:cs typeface="Calibri"/>
              </a:rPr>
              <a:t>connected</a:t>
            </a:r>
            <a:r>
              <a:rPr lang="el-GR" dirty="0">
                <a:cs typeface="Calibri"/>
              </a:rPr>
              <a:t>»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981374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AF3C59-86FD-E519-3D8C-33B96A6E7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945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Συνδεσμολογία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A0F70-A217-86DB-AF92-C95CD5885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4636008"/>
            <a:ext cx="6894576" cy="157276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86212-2FD0-AD82-11C4-C46B52607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39" r="33402" b="-2"/>
          <a:stretch/>
        </p:blipFill>
        <p:spPr>
          <a:xfrm>
            <a:off x="8139803" y="10"/>
            <a:ext cx="4052199" cy="6857990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41002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3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Όταν πατηθεί η σημαία</a:t>
            </a:r>
            <a:endParaRPr lang="en-US" sz="2000" dirty="0">
              <a:cs typeface="Calibri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0F7225EB-445A-0A27-F424-E22F6592B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556" y="1069508"/>
            <a:ext cx="5039944" cy="4715737"/>
          </a:xfrm>
          <a:prstGeom prst="rect">
            <a:avLst/>
          </a:prstGeom>
        </p:spPr>
      </p:pic>
      <p:pic>
        <p:nvPicPr>
          <p:cNvPr id="2" name="Εικόνα 1">
            <a:extLst>
              <a:ext uri="{FF2B5EF4-FFF2-40B4-BE49-F238E27FC236}">
                <a16:creationId xmlns:a16="http://schemas.microsoft.com/office/drawing/2014/main" id="{9661ABA2-A836-05C0-31EC-C87FB49FE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08" y="184099"/>
            <a:ext cx="1238423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28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4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Ο υπολογιστής θα συνδεθεί με το </a:t>
            </a:r>
            <a:r>
              <a:rPr lang="en-US" sz="2000" dirty="0">
                <a:cs typeface="Calibri"/>
              </a:rPr>
              <a:t>Bluetooth </a:t>
            </a:r>
            <a:r>
              <a:rPr lang="el-GR" sz="2000" dirty="0">
                <a:cs typeface="Calibri"/>
              </a:rPr>
              <a:t>του </a:t>
            </a:r>
            <a:r>
              <a:rPr lang="en-US" sz="2000" dirty="0">
                <a:cs typeface="Calibri"/>
              </a:rPr>
              <a:t>Arduino</a:t>
            </a: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85DB150E-C05F-8F1B-2A60-BD1DD6DAE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963" y="1102296"/>
            <a:ext cx="5863130" cy="4340154"/>
          </a:xfrm>
          <a:prstGeom prst="rect">
            <a:avLst/>
          </a:prstGeom>
        </p:spPr>
      </p:pic>
      <p:pic>
        <p:nvPicPr>
          <p:cNvPr id="2" name="Εικόνα 1">
            <a:extLst>
              <a:ext uri="{FF2B5EF4-FFF2-40B4-BE49-F238E27FC236}">
                <a16:creationId xmlns:a16="http://schemas.microsoft.com/office/drawing/2014/main" id="{F98393C7-7BDD-0A1D-8420-5CFD00405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08" y="184099"/>
            <a:ext cx="1238423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68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5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Όταν πατήσουμε το πάνω βέλος</a:t>
            </a:r>
            <a:r>
              <a:rPr lang="en-US" sz="2000" dirty="0">
                <a:cs typeface="Calibri"/>
              </a:rPr>
              <a:t> </a:t>
            </a:r>
            <a:r>
              <a:rPr lang="el-GR" sz="2000" dirty="0">
                <a:cs typeface="Calibri"/>
              </a:rPr>
              <a:t>από το πληκτρολόγιο</a:t>
            </a:r>
            <a:endParaRPr lang="en-US" sz="2000" dirty="0">
              <a:cs typeface="Calibri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D93E5992-0FF0-069A-BB6E-184425AC6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298" y="1228130"/>
            <a:ext cx="6200464" cy="4202022"/>
          </a:xfrm>
          <a:prstGeom prst="rect">
            <a:avLst/>
          </a:prstGeom>
        </p:spPr>
      </p:pic>
      <p:pic>
        <p:nvPicPr>
          <p:cNvPr id="2" name="Εικόνα 1">
            <a:extLst>
              <a:ext uri="{FF2B5EF4-FFF2-40B4-BE49-F238E27FC236}">
                <a16:creationId xmlns:a16="http://schemas.microsoft.com/office/drawing/2014/main" id="{85F9F321-C9B0-5EEB-E971-683AAB850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08" y="184099"/>
            <a:ext cx="1238423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52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6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Θα στείλουμε στο </a:t>
            </a:r>
            <a:r>
              <a:rPr lang="en-US" sz="2000" dirty="0">
                <a:cs typeface="Calibri"/>
              </a:rPr>
              <a:t>Arduino </a:t>
            </a:r>
            <a:r>
              <a:rPr lang="el-GR" sz="2000" dirty="0">
                <a:cs typeface="Calibri"/>
              </a:rPr>
              <a:t>με </a:t>
            </a:r>
            <a:r>
              <a:rPr lang="en-US" sz="2000" dirty="0">
                <a:cs typeface="Calibri"/>
              </a:rPr>
              <a:t>Bluetooth </a:t>
            </a:r>
            <a:r>
              <a:rPr lang="el-GR" sz="2000" dirty="0">
                <a:cs typeface="Calibri"/>
              </a:rPr>
              <a:t>το μήνυμα </a:t>
            </a:r>
            <a:r>
              <a:rPr lang="en-US" sz="2000" dirty="0">
                <a:cs typeface="Calibri"/>
              </a:rPr>
              <a:t>“front”</a:t>
            </a: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D621281B-C3D3-2DF9-573D-EEBFFA0D8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801" y="1217881"/>
            <a:ext cx="6142665" cy="4418992"/>
          </a:xfrm>
          <a:prstGeom prst="rect">
            <a:avLst/>
          </a:prstGeom>
        </p:spPr>
      </p:pic>
      <p:pic>
        <p:nvPicPr>
          <p:cNvPr id="2" name="Εικόνα 1">
            <a:extLst>
              <a:ext uri="{FF2B5EF4-FFF2-40B4-BE49-F238E27FC236}">
                <a16:creationId xmlns:a16="http://schemas.microsoft.com/office/drawing/2014/main" id="{D98E9AF0-3237-0EB3-4435-AA123FDC3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08" y="184099"/>
            <a:ext cx="1238423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90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7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Όταν πατήσουμε το αριστερό βέλος θα στείλει το μήνυμα </a:t>
            </a:r>
            <a:r>
              <a:rPr lang="en-US" sz="2000">
                <a:cs typeface="Calibri"/>
              </a:rPr>
              <a:t>left</a:t>
            </a:r>
            <a:endParaRPr lang="en-US" sz="2000" dirty="0">
              <a:cs typeface="Calibri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CC40F299-EAA5-510B-5CA5-BCFB9B31B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291" y="1060375"/>
            <a:ext cx="6309778" cy="4734003"/>
          </a:xfrm>
          <a:prstGeom prst="rect">
            <a:avLst/>
          </a:prstGeom>
        </p:spPr>
      </p:pic>
      <p:pic>
        <p:nvPicPr>
          <p:cNvPr id="2" name="Εικόνα 1">
            <a:extLst>
              <a:ext uri="{FF2B5EF4-FFF2-40B4-BE49-F238E27FC236}">
                <a16:creationId xmlns:a16="http://schemas.microsoft.com/office/drawing/2014/main" id="{E6387282-9905-A6AE-1177-AC49D7CC7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08" y="184099"/>
            <a:ext cx="1238423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96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8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Όταν πατήσουμε το δεξί </a:t>
            </a:r>
            <a:r>
              <a:rPr lang="el-GR" sz="2000" dirty="0" err="1">
                <a:cs typeface="Calibri"/>
              </a:rPr>
              <a:t>βέλάκι</a:t>
            </a:r>
            <a:r>
              <a:rPr lang="el-GR" sz="2000" dirty="0">
                <a:cs typeface="Calibri"/>
              </a:rPr>
              <a:t> θα στείλει το μήνυμα </a:t>
            </a:r>
            <a:r>
              <a:rPr lang="en-US" sz="2000" dirty="0">
                <a:cs typeface="Calibri"/>
              </a:rPr>
              <a:t>right</a:t>
            </a: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8006E6B9-03BB-A6BA-D7C8-B9FA48F6A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837" y="1755921"/>
            <a:ext cx="6307381" cy="3342912"/>
          </a:xfrm>
          <a:prstGeom prst="rect">
            <a:avLst/>
          </a:prstGeom>
        </p:spPr>
      </p:pic>
      <p:pic>
        <p:nvPicPr>
          <p:cNvPr id="2" name="Εικόνα 1">
            <a:extLst>
              <a:ext uri="{FF2B5EF4-FFF2-40B4-BE49-F238E27FC236}">
                <a16:creationId xmlns:a16="http://schemas.microsoft.com/office/drawing/2014/main" id="{9F37E2B6-2E6F-82A6-B897-AB35E35D1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08" y="184099"/>
            <a:ext cx="1238423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06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9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Όταν πατήσουμε το πίσω βέλος θα στείλει το μήνυμα </a:t>
            </a:r>
            <a:r>
              <a:rPr lang="en-US" sz="2000" dirty="0">
                <a:cs typeface="Calibri"/>
              </a:rPr>
              <a:t>back</a:t>
            </a: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FFE1267-2F69-E61C-5F2F-DACCBB9CB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468" y="1361588"/>
            <a:ext cx="6197367" cy="4131578"/>
          </a:xfrm>
          <a:prstGeom prst="rect">
            <a:avLst/>
          </a:prstGeom>
        </p:spPr>
      </p:pic>
      <p:pic>
        <p:nvPicPr>
          <p:cNvPr id="2" name="Εικόνα 1">
            <a:extLst>
              <a:ext uri="{FF2B5EF4-FFF2-40B4-BE49-F238E27FC236}">
                <a16:creationId xmlns:a16="http://schemas.microsoft.com/office/drawing/2014/main" id="{9FFFFE74-EB6E-601C-77C3-891BB59E8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08" y="184099"/>
            <a:ext cx="1238423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85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10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Όταν ξεκινήσει το </a:t>
            </a:r>
            <a:r>
              <a:rPr lang="en-US" sz="2000" dirty="0">
                <a:cs typeface="Calibri"/>
              </a:rPr>
              <a:t>Arduino</a:t>
            </a: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97689AD8-6F6A-6F8F-4379-6A0EFB79F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017" y="1440426"/>
            <a:ext cx="4541022" cy="4049945"/>
          </a:xfrm>
          <a:prstGeom prst="rect">
            <a:avLst/>
          </a:prstGeom>
        </p:spPr>
      </p:pic>
      <p:pic>
        <p:nvPicPr>
          <p:cNvPr id="2" name="Εικόνα 1">
            <a:extLst>
              <a:ext uri="{FF2B5EF4-FFF2-40B4-BE49-F238E27FC236}">
                <a16:creationId xmlns:a16="http://schemas.microsoft.com/office/drawing/2014/main" id="{E8B0F1FC-1D49-57B0-8A87-2109CC196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64535"/>
            <a:ext cx="1294080" cy="9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84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11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Λέμε στο </a:t>
            </a:r>
            <a:r>
              <a:rPr lang="en-US" sz="2000" dirty="0">
                <a:cs typeface="Calibri"/>
              </a:rPr>
              <a:t>Arduino </a:t>
            </a:r>
            <a:r>
              <a:rPr lang="el-GR" sz="2000" dirty="0">
                <a:cs typeface="Calibri"/>
              </a:rPr>
              <a:t>ότι έχουμε συνδέσει ένα </a:t>
            </a:r>
            <a:r>
              <a:rPr lang="en-US" sz="2000" dirty="0">
                <a:cs typeface="Calibri"/>
              </a:rPr>
              <a:t>Bluetooth </a:t>
            </a:r>
            <a:r>
              <a:rPr lang="el-GR" sz="2000" dirty="0">
                <a:cs typeface="Calibri"/>
              </a:rPr>
              <a:t>στα </a:t>
            </a:r>
            <a:r>
              <a:rPr lang="en-US" sz="2000" dirty="0">
                <a:cs typeface="Calibri"/>
              </a:rPr>
              <a:t>Pin 10 </a:t>
            </a:r>
            <a:r>
              <a:rPr lang="el-GR" sz="2000" dirty="0">
                <a:cs typeface="Calibri"/>
              </a:rPr>
              <a:t>και 11</a:t>
            </a:r>
            <a:endParaRPr lang="en-US" sz="2000" dirty="0">
              <a:cs typeface="Calibri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163C3137-8E4B-056C-769B-6DEB6642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81" y="1107347"/>
            <a:ext cx="6086419" cy="4051882"/>
          </a:xfrm>
          <a:prstGeom prst="rect">
            <a:avLst/>
          </a:prstGeom>
        </p:spPr>
      </p:pic>
      <p:pic>
        <p:nvPicPr>
          <p:cNvPr id="2" name="Εικόνα 1">
            <a:extLst>
              <a:ext uri="{FF2B5EF4-FFF2-40B4-BE49-F238E27FC236}">
                <a16:creationId xmlns:a16="http://schemas.microsoft.com/office/drawing/2014/main" id="{60859080-E29C-66C6-8DB8-BF4261174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64535"/>
            <a:ext cx="1294080" cy="9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32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1</a:t>
            </a:r>
            <a:r>
              <a:rPr lang="en-US" dirty="0">
                <a:cs typeface="Calibri Light"/>
              </a:rPr>
              <a:t>2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Λέμε στο </a:t>
            </a:r>
            <a:r>
              <a:rPr lang="en-US" sz="2000" dirty="0">
                <a:cs typeface="Calibri"/>
              </a:rPr>
              <a:t>Arduino </a:t>
            </a:r>
            <a:r>
              <a:rPr lang="el-GR" sz="2000" dirty="0">
                <a:cs typeface="Calibri"/>
              </a:rPr>
              <a:t>ότι έχουμε συνδέσει τους κινητήρες</a:t>
            </a:r>
            <a:endParaRPr lang="en-US" sz="2000" dirty="0">
              <a:cs typeface="Calibri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D0EF59FD-DA74-B57B-A1CF-6C6DDC4ED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047" y="1440426"/>
            <a:ext cx="6216962" cy="3732301"/>
          </a:xfrm>
          <a:prstGeom prst="rect">
            <a:avLst/>
          </a:prstGeom>
        </p:spPr>
      </p:pic>
      <p:pic>
        <p:nvPicPr>
          <p:cNvPr id="2" name="Εικόνα 1">
            <a:extLst>
              <a:ext uri="{FF2B5EF4-FFF2-40B4-BE49-F238E27FC236}">
                <a16:creationId xmlns:a16="http://schemas.microsoft.com/office/drawing/2014/main" id="{0411716C-A683-BDDD-AC79-BB77D344F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64535"/>
            <a:ext cx="1294080" cy="9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72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Υλικά</a:t>
            </a:r>
            <a:endParaRPr lang="en-US" dirty="0" err="1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Arduino</a:t>
            </a:r>
          </a:p>
          <a:p>
            <a:r>
              <a:rPr lang="en-US" sz="2000" dirty="0">
                <a:cs typeface="Calibri"/>
              </a:rPr>
              <a:t>Breadboard</a:t>
            </a:r>
          </a:p>
          <a:p>
            <a:r>
              <a:rPr lang="el-GR" sz="2000" dirty="0">
                <a:cs typeface="Calibri"/>
              </a:rPr>
              <a:t>Αισθητήρας θερμοκρασίας/υγρασίας</a:t>
            </a:r>
          </a:p>
          <a:p>
            <a:r>
              <a:rPr lang="en-US" sz="2000" dirty="0">
                <a:cs typeface="Calibri"/>
              </a:rPr>
              <a:t>Κα</a:t>
            </a:r>
            <a:r>
              <a:rPr lang="en-US" sz="2000" dirty="0" err="1">
                <a:cs typeface="Calibri"/>
              </a:rPr>
              <a:t>λώδι</a:t>
            </a:r>
            <a:r>
              <a:rPr lang="en-US" sz="2000" dirty="0">
                <a:cs typeface="Calibri"/>
              </a:rPr>
              <a:t>α</a:t>
            </a:r>
          </a:p>
          <a:p>
            <a:pPr marL="0" indent="0">
              <a:buNone/>
            </a:pPr>
            <a:endParaRPr lang="en-US" sz="2000" dirty="0">
              <a:cs typeface="Calibri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7D291888-C5BB-17EA-B70A-2AAC6BDAB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498" y="1087788"/>
            <a:ext cx="454405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05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13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Όταν λαμβάνει το μήνυμα </a:t>
            </a:r>
            <a:r>
              <a:rPr lang="en-US" sz="2000" dirty="0">
                <a:cs typeface="Calibri"/>
              </a:rPr>
              <a:t>front</a:t>
            </a: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1F66F340-64FB-A951-0E99-E73361DA0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872" y="1166070"/>
            <a:ext cx="6399447" cy="3900880"/>
          </a:xfrm>
          <a:prstGeom prst="rect">
            <a:avLst/>
          </a:prstGeom>
        </p:spPr>
      </p:pic>
      <p:pic>
        <p:nvPicPr>
          <p:cNvPr id="2" name="Εικόνα 1">
            <a:extLst>
              <a:ext uri="{FF2B5EF4-FFF2-40B4-BE49-F238E27FC236}">
                <a16:creationId xmlns:a16="http://schemas.microsoft.com/office/drawing/2014/main" id="{12FB3F05-A94F-94B1-4C3A-122B61E26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64535"/>
            <a:ext cx="1294080" cy="9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18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14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Θα προχωρήσει μπροστά</a:t>
            </a:r>
            <a:endParaRPr lang="en-US" sz="2000" dirty="0">
              <a:cs typeface="Calibri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C599E382-E4BD-ACB8-6106-242C5322B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198" y="1577130"/>
            <a:ext cx="6152659" cy="3838606"/>
          </a:xfrm>
          <a:prstGeom prst="rect">
            <a:avLst/>
          </a:prstGeom>
        </p:spPr>
      </p:pic>
      <p:pic>
        <p:nvPicPr>
          <p:cNvPr id="2" name="Εικόνα 1">
            <a:extLst>
              <a:ext uri="{FF2B5EF4-FFF2-40B4-BE49-F238E27FC236}">
                <a16:creationId xmlns:a16="http://schemas.microsoft.com/office/drawing/2014/main" id="{35404BDC-ED49-A161-BD74-3FB8D87CC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64535"/>
            <a:ext cx="1294080" cy="9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59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15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Και μετά από ένα δευτερόλεπτο</a:t>
            </a:r>
            <a:endParaRPr lang="en-US" sz="2000" dirty="0">
              <a:cs typeface="Calibri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1FD91361-9B56-9D7B-2490-7700C9261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948" y="1375794"/>
            <a:ext cx="6255216" cy="3760608"/>
          </a:xfrm>
          <a:prstGeom prst="rect">
            <a:avLst/>
          </a:prstGeom>
        </p:spPr>
      </p:pic>
      <p:pic>
        <p:nvPicPr>
          <p:cNvPr id="2" name="Εικόνα 1">
            <a:extLst>
              <a:ext uri="{FF2B5EF4-FFF2-40B4-BE49-F238E27FC236}">
                <a16:creationId xmlns:a16="http://schemas.microsoft.com/office/drawing/2014/main" id="{BF3DE19F-9BD7-B7C4-6D33-40708A78C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64535"/>
            <a:ext cx="1294080" cy="9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6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16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Θα σταματήσει</a:t>
            </a:r>
            <a:endParaRPr lang="en-US" sz="2000" dirty="0">
              <a:cs typeface="Calibri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13E5912E-C087-4ADF-729F-C7588F2F7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860" y="1090569"/>
            <a:ext cx="6272778" cy="3858936"/>
          </a:xfrm>
          <a:prstGeom prst="rect">
            <a:avLst/>
          </a:prstGeom>
        </p:spPr>
      </p:pic>
      <p:pic>
        <p:nvPicPr>
          <p:cNvPr id="2" name="Εικόνα 1">
            <a:extLst>
              <a:ext uri="{FF2B5EF4-FFF2-40B4-BE49-F238E27FC236}">
                <a16:creationId xmlns:a16="http://schemas.microsoft.com/office/drawing/2014/main" id="{DC0B4ABB-9ACD-063A-6536-4F3AA988C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64535"/>
            <a:ext cx="1294080" cy="9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185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17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Όταν λάβει το μήνυμα </a:t>
            </a:r>
            <a:r>
              <a:rPr lang="en-US" sz="2000" dirty="0">
                <a:cs typeface="Calibri"/>
              </a:rPr>
              <a:t>Left</a:t>
            </a:r>
            <a:r>
              <a:rPr lang="el-GR" sz="2000" dirty="0">
                <a:cs typeface="Calibri"/>
              </a:rPr>
              <a:t> οι κινητήρες θα </a:t>
            </a:r>
            <a:r>
              <a:rPr lang="el-GR" sz="2000" dirty="0" err="1">
                <a:cs typeface="Calibri"/>
              </a:rPr>
              <a:t>στρήψουν</a:t>
            </a:r>
            <a:r>
              <a:rPr lang="el-GR" sz="2000" dirty="0">
                <a:cs typeface="Calibri"/>
              </a:rPr>
              <a:t> και μετά από ένα δευτερόλεπτο θα σταματήσει</a:t>
            </a:r>
            <a:endParaRPr lang="en-US" sz="2000" dirty="0">
              <a:cs typeface="Calibri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ECD44ED8-1901-B694-E23D-3E7006375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455" y="1233181"/>
            <a:ext cx="6210088" cy="4085440"/>
          </a:xfrm>
          <a:prstGeom prst="rect">
            <a:avLst/>
          </a:prstGeom>
        </p:spPr>
      </p:pic>
      <p:pic>
        <p:nvPicPr>
          <p:cNvPr id="2" name="Εικόνα 1">
            <a:extLst>
              <a:ext uri="{FF2B5EF4-FFF2-40B4-BE49-F238E27FC236}">
                <a16:creationId xmlns:a16="http://schemas.microsoft.com/office/drawing/2014/main" id="{4FCD5C7E-23CF-C04D-BD5D-AC043747E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64535"/>
            <a:ext cx="1294080" cy="9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01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18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Όταν λάβει το μήνυμα </a:t>
            </a:r>
            <a:r>
              <a:rPr lang="en-US" sz="2000" dirty="0">
                <a:cs typeface="Calibri"/>
              </a:rPr>
              <a:t>right</a:t>
            </a:r>
            <a:r>
              <a:rPr lang="el-GR" sz="2000" dirty="0">
                <a:cs typeface="Calibri"/>
              </a:rPr>
              <a:t> οι κινητήρες θα </a:t>
            </a:r>
            <a:r>
              <a:rPr lang="el-GR" sz="2000" dirty="0" err="1">
                <a:cs typeface="Calibri"/>
              </a:rPr>
              <a:t>στρήψουν</a:t>
            </a:r>
            <a:r>
              <a:rPr lang="el-GR" sz="2000" dirty="0">
                <a:cs typeface="Calibri"/>
              </a:rPr>
              <a:t> και μετά από ένα δευτερόλεπτο θα σταματήσει</a:t>
            </a:r>
            <a:endParaRPr lang="en-US" sz="2000" dirty="0">
              <a:cs typeface="Calibri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A100DC78-EBEC-CD42-00BB-708773DED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480" y="1416116"/>
            <a:ext cx="6219177" cy="3743113"/>
          </a:xfrm>
          <a:prstGeom prst="rect">
            <a:avLst/>
          </a:prstGeom>
        </p:spPr>
      </p:pic>
      <p:pic>
        <p:nvPicPr>
          <p:cNvPr id="2" name="Εικόνα 1">
            <a:extLst>
              <a:ext uri="{FF2B5EF4-FFF2-40B4-BE49-F238E27FC236}">
                <a16:creationId xmlns:a16="http://schemas.microsoft.com/office/drawing/2014/main" id="{EE8FAC35-456C-0E31-E96B-32321B0CD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64535"/>
            <a:ext cx="1294080" cy="9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24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19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Όταν λάβει το μήνυμα </a:t>
            </a:r>
            <a:r>
              <a:rPr lang="en-US" sz="2000" dirty="0">
                <a:cs typeface="Calibri"/>
              </a:rPr>
              <a:t>back</a:t>
            </a:r>
            <a:r>
              <a:rPr lang="el-GR" sz="2000" dirty="0">
                <a:cs typeface="Calibri"/>
              </a:rPr>
              <a:t> οι κινητήρες θα πάνε πίσω και μετά από ένα δευτερόλεπτο θα σταματήσει</a:t>
            </a:r>
            <a:endParaRPr lang="en-US" sz="2000" dirty="0">
              <a:cs typeface="Calibri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7F27149C-3185-20E9-C173-A28840A6D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328" y="939567"/>
            <a:ext cx="6144048" cy="4454554"/>
          </a:xfrm>
          <a:prstGeom prst="rect">
            <a:avLst/>
          </a:prstGeom>
        </p:spPr>
      </p:pic>
      <p:pic>
        <p:nvPicPr>
          <p:cNvPr id="2" name="Εικόνα 1">
            <a:extLst>
              <a:ext uri="{FF2B5EF4-FFF2-40B4-BE49-F238E27FC236}">
                <a16:creationId xmlns:a16="http://schemas.microsoft.com/office/drawing/2014/main" id="{96B7993B-D5A3-5B06-17AD-D24B95779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64535"/>
            <a:ext cx="1294080" cy="9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86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 dirty="0">
                <a:cs typeface="Calibri Light"/>
              </a:rPr>
              <a:t>Βήμα 1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Συνδέουμε τα 12</a:t>
            </a:r>
            <a:r>
              <a:rPr lang="en-US" sz="2000" dirty="0">
                <a:cs typeface="Calibri"/>
              </a:rPr>
              <a:t>v </a:t>
            </a:r>
            <a:r>
              <a:rPr lang="el-GR" sz="2000" dirty="0">
                <a:cs typeface="Calibri"/>
              </a:rPr>
              <a:t>στο κόκκινο καλώδιο της μπαταρίας</a:t>
            </a:r>
            <a:endParaRPr lang="en-US" sz="2000" dirty="0">
              <a:cs typeface="Calibri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B83A2592-1B3D-7AFA-304A-6F5EDE095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898" y="1079137"/>
            <a:ext cx="4372585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27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 dirty="0">
                <a:cs typeface="Calibri Light"/>
              </a:rPr>
              <a:t>Βήμα 2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Συνδέουμε το </a:t>
            </a:r>
            <a:r>
              <a:rPr lang="en-US" sz="2000" dirty="0" err="1">
                <a:cs typeface="Calibri"/>
              </a:rPr>
              <a:t>gnd</a:t>
            </a:r>
            <a:r>
              <a:rPr lang="en-US" sz="2000" dirty="0">
                <a:cs typeface="Calibri"/>
              </a:rPr>
              <a:t> </a:t>
            </a:r>
            <a:r>
              <a:rPr lang="el-GR" sz="2000" dirty="0">
                <a:cs typeface="Calibri"/>
              </a:rPr>
              <a:t>με το μπλε καλώδιο της μπαταρίας</a:t>
            </a:r>
            <a:endParaRPr lang="en-US" sz="2000" dirty="0">
              <a:cs typeface="Calibri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6396FF75-20CD-BDFD-6AF0-076DF5912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235" y="1202979"/>
            <a:ext cx="4372585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44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 dirty="0">
                <a:cs typeface="Calibri Light"/>
              </a:rPr>
              <a:t>Βήμα 3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Συνδέουμε ένα καλώδιο από το </a:t>
            </a:r>
            <a:r>
              <a:rPr lang="en-US" sz="2000" dirty="0" err="1">
                <a:cs typeface="Calibri"/>
              </a:rPr>
              <a:t>gnd</a:t>
            </a:r>
            <a:r>
              <a:rPr lang="en-US" sz="2000" dirty="0">
                <a:cs typeface="Calibri"/>
              </a:rPr>
              <a:t> </a:t>
            </a:r>
            <a:r>
              <a:rPr lang="el-GR" sz="2000" dirty="0">
                <a:cs typeface="Calibri"/>
              </a:rPr>
              <a:t>του τσιπ στο </a:t>
            </a:r>
            <a:r>
              <a:rPr lang="en-US" sz="2000" dirty="0" err="1">
                <a:cs typeface="Calibri"/>
              </a:rPr>
              <a:t>gnd</a:t>
            </a:r>
            <a:r>
              <a:rPr lang="en-US" sz="2000" dirty="0">
                <a:cs typeface="Calibri"/>
              </a:rPr>
              <a:t> </a:t>
            </a:r>
            <a:r>
              <a:rPr lang="el-GR" sz="2000" dirty="0">
                <a:cs typeface="Calibri"/>
              </a:rPr>
              <a:t>του </a:t>
            </a:r>
            <a:r>
              <a:rPr lang="en-US" sz="2000" dirty="0">
                <a:cs typeface="Calibri"/>
              </a:rPr>
              <a:t>Arduino</a:t>
            </a: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F1EEADAE-AD69-4F5A-6B7E-6428DB062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493" y="1182628"/>
            <a:ext cx="4429743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07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 dirty="0">
                <a:cs typeface="Calibri Light"/>
              </a:rPr>
              <a:t>Βήμα 4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Συνδέουμε τα 5</a:t>
            </a:r>
            <a:r>
              <a:rPr lang="en-US" sz="2000" dirty="0">
                <a:cs typeface="Calibri"/>
              </a:rPr>
              <a:t>V </a:t>
            </a:r>
            <a:r>
              <a:rPr lang="el-GR" sz="2000" dirty="0">
                <a:cs typeface="Calibri"/>
              </a:rPr>
              <a:t>του τσιπ με το </a:t>
            </a:r>
            <a:r>
              <a:rPr lang="en-US" sz="2000" dirty="0">
                <a:cs typeface="Calibri"/>
              </a:rPr>
              <a:t>vin </a:t>
            </a:r>
            <a:r>
              <a:rPr lang="el-GR" sz="2000" dirty="0">
                <a:cs typeface="Calibri"/>
              </a:rPr>
              <a:t>του </a:t>
            </a:r>
            <a:r>
              <a:rPr lang="en-US" sz="2000" dirty="0">
                <a:cs typeface="Calibri"/>
              </a:rPr>
              <a:t>Arduino</a:t>
            </a: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9CA2640F-0ABC-CD03-C9CC-E7F6B04EB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83847"/>
            <a:ext cx="4372585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49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 dirty="0">
                <a:cs typeface="Calibri Light"/>
              </a:rPr>
              <a:t>Βήμα 5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Συνδέουμε το ΈΝΑ στο </a:t>
            </a:r>
            <a:r>
              <a:rPr lang="en-US" sz="2000" dirty="0">
                <a:cs typeface="Calibri"/>
              </a:rPr>
              <a:t>pin 3</a:t>
            </a: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8612C2DB-7E8C-FF00-46D7-6DFCA1D96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748" y="979110"/>
            <a:ext cx="4563112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50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0297417144E8428358E9F8CCCD24CB" ma:contentTypeVersion="36" ma:contentTypeDescription="Create a new document." ma:contentTypeScope="" ma:versionID="3b7e8827e9f9ca62c484b6459ce3ce7e">
  <xsd:schema xmlns:xsd="http://www.w3.org/2001/XMLSchema" xmlns:xs="http://www.w3.org/2001/XMLSchema" xmlns:p="http://schemas.microsoft.com/office/2006/metadata/properties" xmlns:ns3="74c730ad-8bfd-4b7e-8367-5015f4d7cce0" xmlns:ns4="083a934c-9d99-4122-bc29-c453e8968a35" targetNamespace="http://schemas.microsoft.com/office/2006/metadata/properties" ma:root="true" ma:fieldsID="4407a2ac133840a595f165a8629ed82f" ns3:_="" ns4:_="">
    <xsd:import namespace="74c730ad-8bfd-4b7e-8367-5015f4d7cce0"/>
    <xsd:import namespace="083a934c-9d99-4122-bc29-c453e8968a3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Teams_Channel_Section_Locatio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c730ad-8bfd-4b7e-8367-5015f4d7cc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NotebookType" ma:index="18" nillable="true" ma:displayName="Notebook Type" ma:internalName="NotebookType">
      <xsd:simpleType>
        <xsd:restriction base="dms:Text"/>
      </xsd:simpleType>
    </xsd:element>
    <xsd:element name="FolderType" ma:index="19" nillable="true" ma:displayName="Folder Type" ma:internalName="FolderType">
      <xsd:simpleType>
        <xsd:restriction base="dms:Text"/>
      </xsd:simpleType>
    </xsd:element>
    <xsd:element name="CultureName" ma:index="20" nillable="true" ma:displayName="Culture Name" ma:internalName="CultureName">
      <xsd:simpleType>
        <xsd:restriction base="dms:Text"/>
      </xsd:simpleType>
    </xsd:element>
    <xsd:element name="AppVersion" ma:index="21" nillable="true" ma:displayName="App Version" ma:internalName="AppVersion">
      <xsd:simpleType>
        <xsd:restriction base="dms:Text"/>
      </xsd:simpleType>
    </xsd:element>
    <xsd:element name="TeamsChannelId" ma:index="22" nillable="true" ma:displayName="Teams Channel Id" ma:internalName="TeamsChannelId">
      <xsd:simpleType>
        <xsd:restriction base="dms:Text"/>
      </xsd:simpleType>
    </xsd:element>
    <xsd:element name="Owner" ma:index="2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4" nillable="true" ma:displayName="Math Settings" ma:internalName="Math_Settings">
      <xsd:simpleType>
        <xsd:restriction base="dms:Text"/>
      </xsd:simpleType>
    </xsd:element>
    <xsd:element name="DefaultSectionNames" ma:index="2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6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7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8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9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32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33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4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5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6" nillable="true" ma:displayName="Is Collaboration Space Locked" ma:internalName="Is_Collaboration_Space_Locked">
      <xsd:simpleType>
        <xsd:restriction base="dms:Boolean"/>
      </xsd:simpleType>
    </xsd:element>
    <xsd:element name="IsNotebookLocked" ma:index="37" nillable="true" ma:displayName="Is Notebook Locked" ma:internalName="IsNotebookLocked">
      <xsd:simpleType>
        <xsd:restriction base="dms:Boolean"/>
      </xsd:simpleType>
    </xsd:element>
    <xsd:element name="MediaServiceLocation" ma:index="38" nillable="true" ma:displayName="Location" ma:internalName="MediaServiceLocation" ma:readOnly="true">
      <xsd:simpleType>
        <xsd:restriction base="dms:Text"/>
      </xsd:simpleType>
    </xsd:element>
    <xsd:element name="MediaServiceAutoKeyPoints" ma:index="3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Teams_Channel_Section_Location" ma:index="41" nillable="true" ma:displayName="Teams Channel Section Location" ma:internalName="Teams_Channel_Section_Location">
      <xsd:simpleType>
        <xsd:restriction base="dms:Text"/>
      </xsd:simpleType>
    </xsd:element>
    <xsd:element name="MediaLengthInSeconds" ma:index="42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4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3a934c-9d99-4122-bc29-c453e8968a3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faultSectionNames xmlns="74c730ad-8bfd-4b7e-8367-5015f4d7cce0" xsi:nil="true"/>
    <LMS_Mappings xmlns="74c730ad-8bfd-4b7e-8367-5015f4d7cce0" xsi:nil="true"/>
    <Invited_Teachers xmlns="74c730ad-8bfd-4b7e-8367-5015f4d7cce0" xsi:nil="true"/>
    <NotebookType xmlns="74c730ad-8bfd-4b7e-8367-5015f4d7cce0" xsi:nil="true"/>
    <Teachers xmlns="74c730ad-8bfd-4b7e-8367-5015f4d7cce0">
      <UserInfo>
        <DisplayName/>
        <AccountId xsi:nil="true"/>
        <AccountType/>
      </UserInfo>
    </Teachers>
    <Student_Groups xmlns="74c730ad-8bfd-4b7e-8367-5015f4d7cce0">
      <UserInfo>
        <DisplayName/>
        <AccountId xsi:nil="true"/>
        <AccountType/>
      </UserInfo>
    </Student_Groups>
    <Teams_Channel_Section_Location xmlns="74c730ad-8bfd-4b7e-8367-5015f4d7cce0" xsi:nil="true"/>
    <TeamsChannelId xmlns="74c730ad-8bfd-4b7e-8367-5015f4d7cce0" xsi:nil="true"/>
    <Invited_Students xmlns="74c730ad-8bfd-4b7e-8367-5015f4d7cce0" xsi:nil="true"/>
    <Students xmlns="74c730ad-8bfd-4b7e-8367-5015f4d7cce0">
      <UserInfo>
        <DisplayName/>
        <AccountId xsi:nil="true"/>
        <AccountType/>
      </UserInfo>
    </Students>
    <Math_Settings xmlns="74c730ad-8bfd-4b7e-8367-5015f4d7cce0" xsi:nil="true"/>
    <_activity xmlns="74c730ad-8bfd-4b7e-8367-5015f4d7cce0" xsi:nil="true"/>
    <AppVersion xmlns="74c730ad-8bfd-4b7e-8367-5015f4d7cce0" xsi:nil="true"/>
    <IsNotebookLocked xmlns="74c730ad-8bfd-4b7e-8367-5015f4d7cce0" xsi:nil="true"/>
    <FolderType xmlns="74c730ad-8bfd-4b7e-8367-5015f4d7cce0" xsi:nil="true"/>
    <Distribution_Groups xmlns="74c730ad-8bfd-4b7e-8367-5015f4d7cce0" xsi:nil="true"/>
    <Templates xmlns="74c730ad-8bfd-4b7e-8367-5015f4d7cce0" xsi:nil="true"/>
    <Self_Registration_Enabled xmlns="74c730ad-8bfd-4b7e-8367-5015f4d7cce0" xsi:nil="true"/>
    <Has_Teacher_Only_SectionGroup xmlns="74c730ad-8bfd-4b7e-8367-5015f4d7cce0" xsi:nil="true"/>
    <CultureName xmlns="74c730ad-8bfd-4b7e-8367-5015f4d7cce0" xsi:nil="true"/>
    <Is_Collaboration_Space_Locked xmlns="74c730ad-8bfd-4b7e-8367-5015f4d7cce0" xsi:nil="true"/>
    <Owner xmlns="74c730ad-8bfd-4b7e-8367-5015f4d7cce0">
      <UserInfo>
        <DisplayName/>
        <AccountId xsi:nil="true"/>
        <AccountType/>
      </UserInfo>
    </Owner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4D4CE4-2765-47C9-BCC1-4796BBBDB8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c730ad-8bfd-4b7e-8367-5015f4d7cce0"/>
    <ds:schemaRef ds:uri="083a934c-9d99-4122-bc29-c453e8968a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52ED79-214F-45DE-B68F-57EEB93CE9BC}">
  <ds:schemaRefs>
    <ds:schemaRef ds:uri="74c730ad-8bfd-4b7e-8367-5015f4d7cce0"/>
    <ds:schemaRef ds:uri="083a934c-9d99-4122-bc29-c453e8968a35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7303A42-96CD-45E0-94C2-113B20E5EE6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497</Words>
  <Application>Microsoft Office PowerPoint</Application>
  <PresentationFormat>Ευρεία οθόνη</PresentationFormat>
  <Paragraphs>96</Paragraphs>
  <Slides>46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Robot Farm</vt:lpstr>
      <vt:lpstr>Τι θα φτιάξουμε;</vt:lpstr>
      <vt:lpstr>Συνδεσμολογία</vt:lpstr>
      <vt:lpstr>Υλικά</vt:lpstr>
      <vt:lpstr>Βήμα 1ο </vt:lpstr>
      <vt:lpstr>Βήμα 2ο </vt:lpstr>
      <vt:lpstr>Βήμα 3ο </vt:lpstr>
      <vt:lpstr>Βήμα 4ο </vt:lpstr>
      <vt:lpstr>Βήμα 5ο </vt:lpstr>
      <vt:lpstr>Βήμα 6ο </vt:lpstr>
      <vt:lpstr>Βήμα 7ο </vt:lpstr>
      <vt:lpstr>Βήμα 8ο </vt:lpstr>
      <vt:lpstr>Βήμα 9ο </vt:lpstr>
      <vt:lpstr>Βήμα 10ο </vt:lpstr>
      <vt:lpstr>Βήμα 11ο </vt:lpstr>
      <vt:lpstr>Βήμα 12ο </vt:lpstr>
      <vt:lpstr>Βήμα 13ο </vt:lpstr>
      <vt:lpstr>Βήμα 14ο </vt:lpstr>
      <vt:lpstr>Προετοιμασία</vt:lpstr>
      <vt:lpstr>Βήμα 1ο </vt:lpstr>
      <vt:lpstr>Βήμα 2ο </vt:lpstr>
      <vt:lpstr>Βήμα 3ο </vt:lpstr>
      <vt:lpstr>Βήμα 4ο </vt:lpstr>
      <vt:lpstr>Βήμα 5ο </vt:lpstr>
      <vt:lpstr>Βήμα 5ο </vt:lpstr>
      <vt:lpstr>Βήμα 6ο </vt:lpstr>
      <vt:lpstr>Προγραμματισμός</vt:lpstr>
      <vt:lpstr>Βήμα 1ο </vt:lpstr>
      <vt:lpstr>Βήμα 2ο </vt:lpstr>
      <vt:lpstr>Βήμα 3ο </vt:lpstr>
      <vt:lpstr>Βήμα 4ο </vt:lpstr>
      <vt:lpstr>Βήμα 5ο </vt:lpstr>
      <vt:lpstr>Βήμα 6ο </vt:lpstr>
      <vt:lpstr>Βήμα 7ο </vt:lpstr>
      <vt:lpstr>Βήμα 8ο </vt:lpstr>
      <vt:lpstr>Βήμα 9ο </vt:lpstr>
      <vt:lpstr>Βήμα 10ο </vt:lpstr>
      <vt:lpstr>Βήμα 11ο </vt:lpstr>
      <vt:lpstr>Βήμα 12ο </vt:lpstr>
      <vt:lpstr>Βήμα 13ο </vt:lpstr>
      <vt:lpstr>Βήμα 14ο </vt:lpstr>
      <vt:lpstr>Βήμα 15ο </vt:lpstr>
      <vt:lpstr>Βήμα 16ο </vt:lpstr>
      <vt:lpstr>Βήμα 17ο </vt:lpstr>
      <vt:lpstr>Βήμα 18ο </vt:lpstr>
      <vt:lpstr>Βήμα 19ο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Farm</dc:title>
  <dc:creator>Theodoros Kitsos</dc:creator>
  <cp:lastModifiedBy>Theodoros Kitsos</cp:lastModifiedBy>
  <cp:revision>2</cp:revision>
  <dcterms:created xsi:type="dcterms:W3CDTF">2023-03-02T10:37:37Z</dcterms:created>
  <dcterms:modified xsi:type="dcterms:W3CDTF">2023-05-12T07:00:56Z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0x0101009C0297417144E8428358E9F8CCCD24CB</vt:lpwstr>
  </property>
</Properties>
</file>